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7"/>
  </p:notesMasterIdLst>
  <p:handoutMasterIdLst>
    <p:handoutMasterId r:id="rId38"/>
  </p:handoutMasterIdLst>
  <p:sldIdLst>
    <p:sldId id="394" r:id="rId3"/>
    <p:sldId id="466" r:id="rId4"/>
    <p:sldId id="500" r:id="rId5"/>
    <p:sldId id="506" r:id="rId6"/>
    <p:sldId id="521" r:id="rId7"/>
    <p:sldId id="522" r:id="rId8"/>
    <p:sldId id="524" r:id="rId9"/>
    <p:sldId id="523" r:id="rId10"/>
    <p:sldId id="501" r:id="rId11"/>
    <p:sldId id="525" r:id="rId12"/>
    <p:sldId id="526" r:id="rId13"/>
    <p:sldId id="507" r:id="rId14"/>
    <p:sldId id="527" r:id="rId15"/>
    <p:sldId id="528" r:id="rId16"/>
    <p:sldId id="529" r:id="rId17"/>
    <p:sldId id="530" r:id="rId18"/>
    <p:sldId id="510" r:id="rId19"/>
    <p:sldId id="531" r:id="rId20"/>
    <p:sldId id="532" r:id="rId21"/>
    <p:sldId id="534" r:id="rId22"/>
    <p:sldId id="536" r:id="rId23"/>
    <p:sldId id="533" r:id="rId24"/>
    <p:sldId id="511" r:id="rId25"/>
    <p:sldId id="538" r:id="rId26"/>
    <p:sldId id="539" r:id="rId27"/>
    <p:sldId id="509" r:id="rId28"/>
    <p:sldId id="537" r:id="rId29"/>
    <p:sldId id="513" r:id="rId30"/>
    <p:sldId id="518" r:id="rId31"/>
    <p:sldId id="505" r:id="rId32"/>
    <p:sldId id="503" r:id="rId33"/>
    <p:sldId id="542" r:id="rId34"/>
    <p:sldId id="352" r:id="rId35"/>
    <p:sldId id="541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4384" autoAdjust="0"/>
  </p:normalViewPr>
  <p:slideViewPr>
    <p:cSldViewPr>
      <p:cViewPr varScale="1">
        <p:scale>
          <a:sx n="87" d="100"/>
          <a:sy n="87" d="100"/>
        </p:scale>
        <p:origin x="-408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1051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5/17/2018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192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86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5/17/2018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6434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2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6.png"/><Relationship Id="rId14" Type="http://schemas.openxmlformats.org/officeDocument/2006/relationships/hyperlink" Target="http://www.telenor.b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Functions and Arrow Functions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Functions, Parameters, Return Value, Arrow Functions (Lambda)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38021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776646" y="3589762"/>
            <a:ext cx="1851341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Functions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 JavaScript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390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6180" y="4038600"/>
            <a:ext cx="4517858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C# / Java / C++ functions can be overloaded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 overloading </a:t>
            </a:r>
            <a:r>
              <a:rPr lang="en-US" dirty="0"/>
              <a:t>== same name, different parameters</a:t>
            </a:r>
          </a:p>
          <a:p>
            <a:r>
              <a:rPr lang="en-US" dirty="0"/>
              <a:t>JavaScript (like Python and PHP) does not support overloading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Overloading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3352800"/>
            <a:ext cx="10210800" cy="30081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printName(firstName, lastName)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name = firstName;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(lastName !=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name += ' ' + lastName;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console.log(name);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085012" y="5155255"/>
            <a:ext cx="4038601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printName('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Maria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256212" y="5857379"/>
            <a:ext cx="5867400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printName('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Maria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Nikolova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264611" y="3965200"/>
            <a:ext cx="3468601" cy="1044808"/>
          </a:xfrm>
          <a:prstGeom prst="wedgeRoundRectCallout">
            <a:avLst>
              <a:gd name="adj1" fmla="val -89106"/>
              <a:gd name="adj2" fmla="val 158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Simulate overloading by parameter checks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37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 functions have special array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arguments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Number of Arguments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2182238"/>
            <a:ext cx="10668000" cy="38375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sum()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console.log("args count: "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arguments.length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x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x;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627812" y="3545869"/>
            <a:ext cx="480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// 0 [] 0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627812" y="4372408"/>
            <a:ext cx="480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sum(5,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// 2 [5, 3] 8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627812" y="5198947"/>
            <a:ext cx="480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sum(4,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3);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3 [4, 2, 3] 9 </a:t>
            </a:r>
          </a:p>
        </p:txBody>
      </p:sp>
    </p:spTree>
    <p:extLst>
      <p:ext uri="{BB962C8B-B14F-4D97-AF65-F5344CB8AC3E}">
        <p14:creationId xmlns:p14="http://schemas.microsoft.com/office/powerpoint/2010/main" val="62992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9061" y="5427800"/>
            <a:ext cx="10815551" cy="820600"/>
          </a:xfrm>
        </p:spPr>
        <p:txBody>
          <a:bodyPr/>
          <a:lstStyle/>
          <a:p>
            <a:r>
              <a:rPr lang="en-US" dirty="0"/>
              <a:t>Returning Values from a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492" y="1389200"/>
            <a:ext cx="3929367" cy="33061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410" y="2702215"/>
            <a:ext cx="2286198" cy="23593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034" y="1617800"/>
            <a:ext cx="2145978" cy="23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4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Can Return Values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676400"/>
            <a:ext cx="10515600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multiply(a, b)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* b;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551612" y="2107287"/>
            <a:ext cx="48006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 = multiply(3, 5);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console.log(m);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2" y="3975629"/>
            <a:ext cx="10515600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hello()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console.log("hello");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865812" y="4406516"/>
            <a:ext cx="54864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v = hello();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console.log(v);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undefined</a:t>
            </a:r>
          </a:p>
        </p:txBody>
      </p:sp>
    </p:spTree>
    <p:extLst>
      <p:ext uri="{BB962C8B-B14F-4D97-AF65-F5344CB8AC3E}">
        <p14:creationId xmlns:p14="http://schemas.microsoft.com/office/powerpoint/2010/main" val="331507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Values – Examples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314594" y="1181912"/>
            <a:ext cx="9559636" cy="28034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check(a)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 &gt; 0)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"positive";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 &lt; 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"negative";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1314594" y="3985345"/>
            <a:ext cx="9559636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console.log(check(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positive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console.log(check(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negative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console.log(check(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undefined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console.log(check());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undefined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console.log(check(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undefined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856412" y="1678024"/>
            <a:ext cx="3352800" cy="1903376"/>
          </a:xfrm>
          <a:prstGeom prst="wedgeRoundRectCallout">
            <a:avLst>
              <a:gd name="adj1" fmla="val -74167"/>
              <a:gd name="adj2" fmla="val -376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function sometimes return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2800" dirty="0">
                <a:solidFill>
                  <a:srgbClr val="FFFFFF"/>
                </a:solidFill>
              </a:rPr>
              <a:t>, sometimes returns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undefined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7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check a string for symmetry</a:t>
            </a:r>
          </a:p>
          <a:p>
            <a:pPr lvl="1"/>
            <a:r>
              <a:rPr lang="en-US" dirty="0"/>
              <a:t>Examples: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abcccba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  <a:r>
              <a:rPr lang="en-US" dirty="0">
                <a:sym typeface="Wingdings" panose="05000000000000000000" pitchFamily="2" charset="2"/>
              </a:rPr>
              <a:t>;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xyz</a:t>
            </a:r>
            <a:r>
              <a:rPr lang="en-US" dirty="0">
                <a:sym typeface="Wingdings" panose="05000000000000000000" pitchFamily="2" charset="2"/>
              </a:rPr>
              <a:t>" 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Symmetry Check (Palindrome)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2803101"/>
            <a:ext cx="102108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isPalindrome(str)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i=0; i&lt;str.length/2;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(str[i]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!==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str[str.length-i-1])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false;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true;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49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103812" y="5142203"/>
            <a:ext cx="60960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isPalindrome("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abba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176796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return the day number by day of week</a:t>
            </a:r>
          </a:p>
          <a:p>
            <a:pPr lvl="1"/>
            <a:r>
              <a:rPr lang="en-US" dirty="0"/>
              <a:t>Example: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Monday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en-US" dirty="0"/>
              <a:t>, …,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Sunday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7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other</a:t>
            </a:r>
            <a:r>
              <a:rPr lang="en-US" dirty="0">
                <a:sym typeface="Wingdings" panose="05000000000000000000" pitchFamily="2" charset="2"/>
              </a:rPr>
              <a:t> 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error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en-US" dirty="0"/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Day of Week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2803101"/>
            <a:ext cx="102108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dayOfWeek(day)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(day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===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'Monday')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(day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===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'Sunday')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7;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"error";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49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999412" y="2687988"/>
            <a:ext cx="3720606" cy="1503012"/>
          </a:xfrm>
          <a:prstGeom prst="wedgeRoundRectCallout">
            <a:avLst>
              <a:gd name="adj1" fmla="val -68478"/>
              <a:gd name="adj2" fmla="val -183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JS functions can return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mixed data type</a:t>
            </a:r>
            <a:r>
              <a:rPr lang="en-US" sz="2800" dirty="0">
                <a:solidFill>
                  <a:srgbClr val="FFFFFF"/>
                </a:solidFill>
              </a:rPr>
              <a:t>: e.g. number or 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789612" y="5142202"/>
            <a:ext cx="54102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dayOfWeek("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Monday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1</a:t>
            </a:r>
          </a:p>
        </p:txBody>
      </p:sp>
    </p:spTree>
    <p:extLst>
      <p:ext uri="{BB962C8B-B14F-4D97-AF65-F5344CB8AC3E}">
        <p14:creationId xmlns:p14="http://schemas.microsoft.com/office/powerpoint/2010/main" val="200796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16576"/>
            <a:ext cx="8938472" cy="820600"/>
          </a:xfrm>
        </p:spPr>
        <p:txBody>
          <a:bodyPr/>
          <a:lstStyle/>
          <a:p>
            <a:r>
              <a:rPr lang="en-US" dirty="0"/>
              <a:t>Function 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75288"/>
            <a:ext cx="8938472" cy="688256"/>
          </a:xfrm>
        </p:spPr>
        <p:txBody>
          <a:bodyPr/>
          <a:lstStyle/>
          <a:p>
            <a:r>
              <a:rPr lang="en-US" dirty="0"/>
              <a:t>Variables Holding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13412" y="1245875"/>
            <a:ext cx="3929367" cy="33061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093" y="1828800"/>
            <a:ext cx="4322805" cy="29507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953112">
            <a:off x="3584051" y="631022"/>
            <a:ext cx="2145978" cy="23227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 rot="20462312">
            <a:off x="2223585" y="1955335"/>
            <a:ext cx="1511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f</a:t>
            </a:r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 </a:t>
            </a:r>
          </a:p>
        </p:txBody>
      </p:sp>
    </p:spTree>
    <p:extLst>
      <p:ext uri="{BB962C8B-B14F-4D97-AF65-F5344CB8AC3E}">
        <p14:creationId xmlns:p14="http://schemas.microsoft.com/office/powerpoint/2010/main" val="267677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0481"/>
            <a:ext cx="11804822" cy="5570355"/>
          </a:xfrm>
        </p:spPr>
        <p:txBody>
          <a:bodyPr/>
          <a:lstStyle/>
          <a:p>
            <a:r>
              <a:rPr lang="en-US" dirty="0"/>
              <a:t>In JS variables can hold functions as their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Holding Functions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1925320"/>
            <a:ext cx="10210800" cy="445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function(x) { return x * x; }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9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25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function(x) { return 2 * x; }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6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10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undefined;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TypeError: f is not a function(…)</a:t>
            </a:r>
          </a:p>
        </p:txBody>
      </p:sp>
    </p:spTree>
    <p:extLst>
      <p:ext uri="{BB962C8B-B14F-4D97-AF65-F5344CB8AC3E}">
        <p14:creationId xmlns:p14="http://schemas.microsoft.com/office/powerpoint/2010/main" val="391291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Parameters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295400"/>
            <a:ext cx="10668000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repeatIt(count,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1;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  <a:tabLst>
                <a:tab pos="3403600" algn="l"/>
              </a:tabLst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starsFunc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function(i)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console.log("**".repeat(i))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repeatIt(3,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starsFunc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repeatIt(3,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function(x) {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console.log(2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770812" y="2570480"/>
            <a:ext cx="1676400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44000" rIns="144000" bIns="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******</a:t>
            </a:r>
          </a:p>
        </p:txBody>
      </p:sp>
      <p:sp>
        <p:nvSpPr>
          <p:cNvPr id="7" name="Arrow: Bent-Up 6"/>
          <p:cNvSpPr/>
          <p:nvPr/>
        </p:nvSpPr>
        <p:spPr>
          <a:xfrm>
            <a:off x="5789612" y="4187241"/>
            <a:ext cx="3088640" cy="1062119"/>
          </a:xfrm>
          <a:prstGeom prst="bentUpArrow">
            <a:avLst>
              <a:gd name="adj1" fmla="val 15434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023156" y="2570480"/>
            <a:ext cx="79565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9" name="Arrow: Up 8"/>
          <p:cNvSpPr/>
          <p:nvPr/>
        </p:nvSpPr>
        <p:spPr>
          <a:xfrm>
            <a:off x="10230484" y="4187240"/>
            <a:ext cx="381000" cy="1197559"/>
          </a:xfrm>
          <a:prstGeom prst="upArrow">
            <a:avLst>
              <a:gd name="adj1" fmla="val 39333"/>
              <a:gd name="adj2" fmla="val 60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354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Functions: Declare</a:t>
            </a:r>
            <a:r>
              <a:rPr lang="bg-BG" dirty="0"/>
              <a:t>,</a:t>
            </a:r>
            <a:r>
              <a:rPr lang="en-US" dirty="0"/>
              <a:t> Invoke</a:t>
            </a:r>
            <a:r>
              <a:rPr lang="bg-BG" dirty="0"/>
              <a:t>,</a:t>
            </a:r>
            <a:br>
              <a:rPr lang="bg-BG" dirty="0"/>
            </a:br>
            <a:r>
              <a:rPr lang="en-US" dirty="0"/>
              <a:t>Using Parameters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Return Value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Function Variables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Arrow Functions (Lambda)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Nested Functions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7242" y="2100930"/>
            <a:ext cx="1690258" cy="169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829" y="4343400"/>
            <a:ext cx="1455343" cy="1455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calculator that takes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numbers </a:t>
            </a:r>
            <a:r>
              <a:rPr lang="en-US" dirty="0"/>
              <a:t>and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operator</a:t>
            </a:r>
            <a:r>
              <a:rPr lang="en-US" dirty="0"/>
              <a:t> and performs a calculation between them using the operator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Functional Calculator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2551888"/>
            <a:ext cx="10668000" cy="3449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calculate(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{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a + b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{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a 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multiply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{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a * b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divide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{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a / b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Functional </a:t>
            </a:r>
            <a:r>
              <a:rPr lang="en-US"/>
              <a:t>Calculator (2)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6400" y="1180288"/>
            <a:ext cx="10662012" cy="3449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(op)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':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':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':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multiply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     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':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divide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5849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6400" y="4630051"/>
            <a:ext cx="10662012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console.log(calculate(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'))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6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766400" y="5279048"/>
            <a:ext cx="10662012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console.log(calculate(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'))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4.5</a:t>
            </a:r>
          </a:p>
        </p:txBody>
      </p:sp>
    </p:spTree>
    <p:extLst>
      <p:ext uri="{BB962C8B-B14F-4D97-AF65-F5344CB8AC3E}">
        <p14:creationId xmlns:p14="http://schemas.microsoft.com/office/powerpoint/2010/main" val="90029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05840"/>
            <a:ext cx="11804822" cy="5570355"/>
          </a:xfrm>
        </p:spPr>
        <p:txBody>
          <a:bodyPr/>
          <a:lstStyle/>
          <a:p>
            <a:r>
              <a:rPr lang="en-US" dirty="0"/>
              <a:t>Immediately-invoked function expression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IIFE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IIFE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31699" y="1828800"/>
            <a:ext cx="8559953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(count)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1; i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console.log('+'.repeat(i));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268584" y="1828800"/>
            <a:ext cx="123602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++++</a:t>
            </a:r>
          </a:p>
        </p:txBody>
      </p:sp>
      <p:sp>
        <p:nvSpPr>
          <p:cNvPr id="9" name="Arrow: Right 8"/>
          <p:cNvSpPr/>
          <p:nvPr/>
        </p:nvSpPr>
        <p:spPr>
          <a:xfrm>
            <a:off x="9513418" y="2632584"/>
            <a:ext cx="533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31699" y="4267200"/>
            <a:ext cx="8559953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x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console.log(++x);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0268584" y="4277360"/>
            <a:ext cx="123602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9513418" y="5081144"/>
            <a:ext cx="533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6495884" y="3563954"/>
            <a:ext cx="2922615" cy="1465246"/>
          </a:xfrm>
          <a:prstGeom prst="wedgeRoundRectCallout">
            <a:avLst>
              <a:gd name="adj1" fmla="val -66618"/>
              <a:gd name="adj2" fmla="val 411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This is called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sz="2800" dirty="0">
                <a:solidFill>
                  <a:srgbClr val="FFFFFF"/>
                </a:solidFill>
              </a:rPr>
              <a:t>" (a state is closed inside)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0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63426" y="4643984"/>
            <a:ext cx="9583253" cy="820600"/>
          </a:xfrm>
        </p:spPr>
        <p:txBody>
          <a:bodyPr/>
          <a:lstStyle/>
          <a:p>
            <a:r>
              <a:rPr lang="en-US" dirty="0"/>
              <a:t>Arrow (Lambda) Functions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263427" y="5541608"/>
            <a:ext cx="9583252" cy="719034"/>
          </a:xfrm>
        </p:spPr>
        <p:txBody>
          <a:bodyPr/>
          <a:lstStyle/>
          <a:p>
            <a:r>
              <a:rPr lang="en-US" dirty="0"/>
              <a:t>Short Syntax for Anonymous Functions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22526" y="1447800"/>
            <a:ext cx="6133248" cy="2677358"/>
            <a:chOff x="3122526" y="1447800"/>
            <a:chExt cx="6133248" cy="2677358"/>
          </a:xfrm>
        </p:grpSpPr>
        <p:sp>
          <p:nvSpPr>
            <p:cNvPr id="7" name="TextBox 6"/>
            <p:cNvSpPr txBox="1"/>
            <p:nvPr/>
          </p:nvSpPr>
          <p:spPr>
            <a:xfrm>
              <a:off x="3148012" y="1478280"/>
              <a:ext cx="6107762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b="1" spc="50" dirty="0">
                  <a:ln w="9525" cmpd="sng">
                    <a:solidFill>
                      <a:schemeClr val="tx2">
                        <a:lumMod val="90000"/>
                      </a:schemeClr>
                    </a:solidFill>
                    <a:prstDash val="solid"/>
                  </a:ln>
                  <a:solidFill>
                    <a:schemeClr val="tx2">
                      <a:lumMod val="75000"/>
                    </a:schemeClr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() =&gt; …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122526" y="1447800"/>
              <a:ext cx="6107762" cy="264687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en-US" sz="16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() =&gt;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5392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in JS can be written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short form </a:t>
            </a:r>
            <a:r>
              <a:rPr lang="en-US" dirty="0"/>
              <a:t>using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=&gt;</a:t>
            </a:r>
            <a:r>
              <a:rPr lang="en-US" dirty="0"/>
              <a:t>"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arrow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 Functions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0036" y="1934919"/>
            <a:ext cx="10502176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increment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=&gt; 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console.log(increment(5));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6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50036" y="3333153"/>
            <a:ext cx="10502176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increment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function(x)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50036" y="5181600"/>
            <a:ext cx="10502176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sum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b) =&gt; a + 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console.log(sum(5, 6));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11</a:t>
            </a:r>
          </a:p>
        </p:txBody>
      </p:sp>
      <p:sp>
        <p:nvSpPr>
          <p:cNvPr id="9" name="Arrow: U-Turn 8"/>
          <p:cNvSpPr/>
          <p:nvPr/>
        </p:nvSpPr>
        <p:spPr>
          <a:xfrm rot="5400000">
            <a:off x="6797949" y="2024878"/>
            <a:ext cx="1793325" cy="2133600"/>
          </a:xfrm>
          <a:prstGeom prst="uturnArrow">
            <a:avLst>
              <a:gd name="adj1" fmla="val 11723"/>
              <a:gd name="adj2" fmla="val 15496"/>
              <a:gd name="adj3" fmla="val 17805"/>
              <a:gd name="adj4" fmla="val 35557"/>
              <a:gd name="adj5" fmla="val 72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389812" y="4055301"/>
            <a:ext cx="3169564" cy="1126296"/>
          </a:xfrm>
          <a:prstGeom prst="wedgeRoundRectCallout">
            <a:avLst>
              <a:gd name="adj1" fmla="val -70925"/>
              <a:gd name="adj2" fmla="val -628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This is the same as the above function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13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aggregate elements</a:t>
            </a:r>
          </a:p>
          <a:p>
            <a:pPr lvl="1"/>
            <a:r>
              <a:rPr lang="en-US" dirty="0"/>
              <a:t>The elements are given as array,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3]</a:t>
            </a:r>
          </a:p>
          <a:p>
            <a:pPr lvl="1"/>
            <a:r>
              <a:rPr lang="en-US" dirty="0"/>
              <a:t>Start by given initial value,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lvl="1"/>
            <a:r>
              <a:rPr lang="en-US" dirty="0"/>
              <a:t>At each iteration apply given aggregate function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Aggregate Elements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1703" y="3968426"/>
            <a:ext cx="10618842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[10,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=&gt; a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1703" y="4876800"/>
            <a:ext cx="10618842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[10,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=&gt; a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6000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2999396" y="4953000"/>
            <a:ext cx="2323288" cy="533400"/>
          </a:xfrm>
          <a:prstGeom prst="roundRect">
            <a:avLst/>
          </a:prstGeom>
          <a:solidFill>
            <a:srgbClr val="D2A010">
              <a:alpha val="10196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1325102" y="5819398"/>
            <a:ext cx="2711910" cy="657602"/>
          </a:xfrm>
          <a:prstGeom prst="wedgeRoundRectCallout">
            <a:avLst>
              <a:gd name="adj1" fmla="val 32000"/>
              <a:gd name="adj2" fmla="val -1070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Input elements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5561012" y="4953000"/>
            <a:ext cx="533400" cy="533400"/>
          </a:xfrm>
          <a:prstGeom prst="roundRect">
            <a:avLst/>
          </a:prstGeom>
          <a:solidFill>
            <a:srgbClr val="D2A010">
              <a:alpha val="10196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ectangle: Rounded Corners 12"/>
          <p:cNvSpPr/>
          <p:nvPr/>
        </p:nvSpPr>
        <p:spPr>
          <a:xfrm>
            <a:off x="6311096" y="4953000"/>
            <a:ext cx="2841043" cy="533400"/>
          </a:xfrm>
          <a:prstGeom prst="roundRect">
            <a:avLst/>
          </a:prstGeom>
          <a:solidFill>
            <a:srgbClr val="D2A010">
              <a:alpha val="10196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250214" y="5819395"/>
            <a:ext cx="2102310" cy="657602"/>
          </a:xfrm>
          <a:prstGeom prst="wedgeRoundRectCallout">
            <a:avLst>
              <a:gd name="adj1" fmla="val -22567"/>
              <a:gd name="adj2" fmla="val -1055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Initial value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847012" y="5819395"/>
            <a:ext cx="3200400" cy="657602"/>
          </a:xfrm>
          <a:prstGeom prst="wedgeRoundRectCallout">
            <a:avLst>
              <a:gd name="adj1" fmla="val -42344"/>
              <a:gd name="adj2" fmla="val -1100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Aggregate function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91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7" grpId="0" animBg="1"/>
      <p:bldP spid="12" grpId="0" animBg="1"/>
      <p:bldP spid="13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2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Using the aggregating function, calculate: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elements</a:t>
            </a:r>
          </a:p>
          <a:p>
            <a:pPr lvl="2"/>
            <a:r>
              <a:rPr lang="en-US" dirty="0"/>
              <a:t>e.g. [1, 2, 4] </a:t>
            </a:r>
            <a:r>
              <a:rPr lang="en-US" dirty="0">
                <a:sym typeface="Wingdings" panose="05000000000000000000" pitchFamily="2" charset="2"/>
              </a:rPr>
              <a:t> 1 + 2 + 4  7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inverse</a:t>
            </a:r>
            <a:r>
              <a:rPr lang="en-US" dirty="0"/>
              <a:t> elements (</a:t>
            </a:r>
            <a:r>
              <a:rPr lang="en-US" noProof="1"/>
              <a:t>1/a</a:t>
            </a:r>
            <a:r>
              <a:rPr lang="en-US" baseline="-25000" noProof="1"/>
              <a:t>i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E.g. [1, 2, 4] </a:t>
            </a:r>
            <a:r>
              <a:rPr lang="en-US" dirty="0">
                <a:sym typeface="Wingdings" panose="05000000000000000000" pitchFamily="2" charset="2"/>
              </a:rPr>
              <a:t> 1/1 + 1/2 +1/4  7/4  3.5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Concatenation</a:t>
            </a:r>
            <a:r>
              <a:rPr lang="en-US" dirty="0"/>
              <a:t> of elements</a:t>
            </a:r>
          </a:p>
          <a:p>
            <a:pPr lvl="2"/>
            <a:r>
              <a:rPr lang="en-US" dirty="0"/>
              <a:t>e.g. ['1', '2', '4'] </a:t>
            </a:r>
            <a:r>
              <a:rPr lang="en-US" dirty="0">
                <a:sym typeface="Wingdings" panose="05000000000000000000" pitchFamily="2" charset="2"/>
              </a:rPr>
              <a:t> '1'+'2'+'4'  '124'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Sum / Inverse Sum / Concatenate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45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Aggregate Elements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74982" y="990600"/>
            <a:ext cx="10729630" cy="52464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aggregateElements(elements) {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aggregate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(elements,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b) =&gt; a + b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(elements,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b) =&gt; a + 1 / b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(elements,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''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b) =&gt; a + b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(arr, initVal,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val = initVal;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(let i = 0; i &lt; arr.length;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val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(val, arr[i]);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console.log(val);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0613" y="630067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1751012" y="5660772"/>
            <a:ext cx="975360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aggregateElements(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[10,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60 1.833 102030</a:t>
            </a:r>
          </a:p>
        </p:txBody>
      </p:sp>
    </p:spTree>
    <p:extLst>
      <p:ext uri="{BB962C8B-B14F-4D97-AF65-F5344CB8AC3E}">
        <p14:creationId xmlns:p14="http://schemas.microsoft.com/office/powerpoint/2010/main" val="421684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5317" y="5504000"/>
            <a:ext cx="10072095" cy="820600"/>
          </a:xfrm>
        </p:spPr>
        <p:txBody>
          <a:bodyPr/>
          <a:lstStyle/>
          <a:p>
            <a:r>
              <a:rPr lang="en-US" dirty="0"/>
              <a:t>Nested Functions</a:t>
            </a:r>
          </a:p>
        </p:txBody>
      </p:sp>
      <p:pic>
        <p:nvPicPr>
          <p:cNvPr id="1026" name="Picture 2" descr="Резултат с изображение за nes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915" y="1331551"/>
            <a:ext cx="3570061" cy="357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612" y="1682126"/>
            <a:ext cx="3385834" cy="28488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9780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00677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/>
              <a:t>Functions in JS can 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nested</a:t>
            </a:r>
            <a:r>
              <a:rPr lang="en-US" sz="3200" dirty="0"/>
              <a:t>, i.e. hold other functions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3000" dirty="0"/>
              <a:t>Inner functions have access to variables from their parent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Words Uppercase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7126" y="2209800"/>
            <a:ext cx="10562645" cy="29392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function wordsUppercase(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strUpper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.toUpperCase();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let words = extractWords();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words = words.filter(w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=&gt;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w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'');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return words.join(', ');</a:t>
            </a:r>
          </a:p>
          <a:p>
            <a:pPr>
              <a:spcBef>
                <a:spcPts val="1200"/>
              </a:spcBef>
            </a:pP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extractWords()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strUpper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.split(/\W+/);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500" b="1" dirty="0">
              <a:solidFill>
                <a:schemeClr val="tx2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7126" y="5149540"/>
            <a:ext cx="10562645" cy="5301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lvl="0">
              <a:spcBef>
                <a:spcPts val="1200"/>
              </a:spcBef>
            </a:pP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wordsUppercase('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Hi, how are you?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');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//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HI,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HOW,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ARE,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YOU</a:t>
            </a:r>
            <a:r>
              <a:rPr lang="bg-BG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"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7126" y="5679667"/>
            <a:ext cx="10562645" cy="5301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lvl="0">
              <a:spcBef>
                <a:spcPts val="1200"/>
              </a:spcBef>
            </a:pPr>
            <a:r>
              <a:rPr lang="en-US" sz="2500" b="1" noProof="1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extractWords(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500" b="1" noProof="1">
                <a:solidFill>
                  <a:srgbClr val="FBEEC9"/>
                </a:solidFill>
                <a:ea typeface="Consolas"/>
                <a:cs typeface="Consolas"/>
                <a:sym typeface="Consolas"/>
              </a:rPr>
              <a:t>Hello functions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500" b="1" noProof="1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 ReferenceError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5414" y="628242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12" name="Arrow: Bent 11"/>
          <p:cNvSpPr/>
          <p:nvPr/>
        </p:nvSpPr>
        <p:spPr>
          <a:xfrm flipH="1">
            <a:off x="7085012" y="2659110"/>
            <a:ext cx="676072" cy="1608090"/>
          </a:xfrm>
          <a:prstGeom prst="bentArrow">
            <a:avLst>
              <a:gd name="adj1" fmla="val 25000"/>
              <a:gd name="adj2" fmla="val 30585"/>
              <a:gd name="adj3" fmla="val 4255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5" name="Arrow: Curved Right 14"/>
          <p:cNvSpPr/>
          <p:nvPr/>
        </p:nvSpPr>
        <p:spPr>
          <a:xfrm>
            <a:off x="455612" y="3161490"/>
            <a:ext cx="713360" cy="1507786"/>
          </a:xfrm>
          <a:prstGeom prst="curvedRightArrow">
            <a:avLst>
              <a:gd name="adj1" fmla="val 21294"/>
              <a:gd name="adj2" fmla="val 50000"/>
              <a:gd name="adj3" fmla="val 359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4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12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Functions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31036" y="2222089"/>
            <a:ext cx="2102337" cy="17688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5661">
            <a:off x="1483680" y="1968251"/>
            <a:ext cx="1993969" cy="19939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/>
              <a:t> == named piece of code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Can 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and 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</a:t>
            </a:r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</a:pPr>
            <a:r>
              <a:rPr lang="en-US" sz="3200" dirty="0"/>
              <a:t>Arrow functions ≈ short function syntax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760412" y="2514600"/>
            <a:ext cx="7010400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calcSum(a, b)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a + b;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5562600"/>
            <a:ext cx="7010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[10, 20, 30].filter(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=&gt; a &gt; 15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and </a:t>
            </a:r>
            <a:r>
              <a:rPr lang="en-US"/>
              <a:t>Arrow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JavaScript Functions Overview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Declaring and Invoking Functions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434" y="1371600"/>
            <a:ext cx="8804028" cy="311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0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 txBox="1">
            <a:spLocks/>
          </p:cNvSpPr>
          <p:nvPr/>
        </p:nvSpPr>
        <p:spPr>
          <a:xfrm>
            <a:off x="5526977" y="3977882"/>
            <a:ext cx="1204563" cy="5867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3056140" y="3972512"/>
            <a:ext cx="2371928" cy="5867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/>
              <a:t> == named piece of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and 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63589" y="3876958"/>
            <a:ext cx="10256784" cy="18132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printStars(count)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console.log("*".repeat(count));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613012" y="2565682"/>
            <a:ext cx="2881200" cy="1047592"/>
          </a:xfrm>
          <a:prstGeom prst="wedgeRoundRectCallout">
            <a:avLst>
              <a:gd name="adj1" fmla="val 39329"/>
              <a:gd name="adj2" fmla="val 930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800" dirty="0">
                <a:solidFill>
                  <a:srgbClr val="FFFFFF"/>
                </a:solidFill>
              </a:rPr>
              <a:t>: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camelCase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828524" y="2565682"/>
            <a:ext cx="3505200" cy="1047592"/>
          </a:xfrm>
          <a:prstGeom prst="wedgeRoundRectCallout">
            <a:avLst>
              <a:gd name="adj1" fmla="val -42358"/>
              <a:gd name="adj2" fmla="val 939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sz="2800" dirty="0">
                <a:solidFill>
                  <a:srgbClr val="FFFFFF"/>
                </a:solidFill>
              </a:rPr>
              <a:t>: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camelCase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63589" y="5690248"/>
            <a:ext cx="10256784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printStars(10);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8990012" y="4260773"/>
            <a:ext cx="2438400" cy="1044808"/>
          </a:xfrm>
          <a:prstGeom prst="wedgeRoundRectCallout">
            <a:avLst>
              <a:gd name="adj1" fmla="val -106359"/>
              <a:gd name="adj2" fmla="val -456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stays at the same line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5112696" y="5370783"/>
            <a:ext cx="3237688" cy="661771"/>
          </a:xfrm>
          <a:prstGeom prst="wedgeRoundRectCallout">
            <a:avLst>
              <a:gd name="adj1" fmla="val -65823"/>
              <a:gd name="adj2" fmla="val 480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Invoke</a:t>
            </a:r>
            <a:r>
              <a:rPr lang="en-US" sz="2800" dirty="0">
                <a:solidFill>
                  <a:srgbClr val="FFFFFF"/>
                </a:solidFill>
              </a:rPr>
              <a:t> the function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18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6" grpId="0" animBg="1"/>
      <p:bldP spid="8" grpId="0" animBg="1"/>
      <p:bldP spid="10" grpId="0" animBg="1"/>
      <p:bldP spid="11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triangle of stars </a:t>
            </a:r>
            <a:r>
              <a:rPr lang="en-US" dirty="0"/>
              <a:t>of size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5933515" y="3095230"/>
            <a:ext cx="1014792" cy="20378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Triangle of Stars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370012" y="4573561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624363" y="4111896"/>
            <a:ext cx="803693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rrow: Right 6"/>
          <p:cNvSpPr/>
          <p:nvPr/>
        </p:nvSpPr>
        <p:spPr>
          <a:xfrm>
            <a:off x="2100691" y="4747997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4681763" y="3777208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rrow: Right 10"/>
          <p:cNvSpPr/>
          <p:nvPr/>
        </p:nvSpPr>
        <p:spPr>
          <a:xfrm>
            <a:off x="5412442" y="3951644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1392677" y="2514600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2647028" y="2514600"/>
            <a:ext cx="781028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Arrow: Right 16"/>
          <p:cNvSpPr/>
          <p:nvPr/>
        </p:nvSpPr>
        <p:spPr>
          <a:xfrm>
            <a:off x="2123356" y="2689036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9340908" y="2788447"/>
            <a:ext cx="1173104" cy="26685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</a:t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 Placeholder 5"/>
          <p:cNvSpPr txBox="1">
            <a:spLocks/>
          </p:cNvSpPr>
          <p:nvPr/>
        </p:nvSpPr>
        <p:spPr>
          <a:xfrm>
            <a:off x="8117745" y="3777464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rrow: Right 19"/>
          <p:cNvSpPr/>
          <p:nvPr/>
        </p:nvSpPr>
        <p:spPr>
          <a:xfrm>
            <a:off x="8848424" y="3951900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584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in JS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nested</a:t>
            </a:r>
            <a:r>
              <a:rPr lang="en-US" dirty="0"/>
              <a:t> (function inside a function)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Triangle of Stars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63589" y="1967138"/>
            <a:ext cx="10256784" cy="39757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printTriangle(n)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printStars(count)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console.log("*".repeat(count));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i=1; i&lt;=n; i++) printStars(i);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i=n-1; i&gt;0; i--) printStars(i);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18413" y="5398084"/>
            <a:ext cx="360196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 algn="ctr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printTriangle(3);</a:t>
            </a: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6005" y="613328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22" name="Arrow: Bent 21"/>
          <p:cNvSpPr/>
          <p:nvPr/>
        </p:nvSpPr>
        <p:spPr>
          <a:xfrm flipH="1">
            <a:off x="7466012" y="2715640"/>
            <a:ext cx="1371600" cy="1551560"/>
          </a:xfrm>
          <a:prstGeom prst="bentArrow">
            <a:avLst>
              <a:gd name="adj1" fmla="val 12436"/>
              <a:gd name="adj2" fmla="val 14853"/>
              <a:gd name="adj3" fmla="val 20137"/>
              <a:gd name="adj4" fmla="val 309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684556" y="4307298"/>
            <a:ext cx="30624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 algn="ctr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56412" y="4810459"/>
            <a:ext cx="30624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 algn="ctr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 Placeholder 5"/>
          <p:cNvSpPr txBox="1">
            <a:spLocks/>
          </p:cNvSpPr>
          <p:nvPr/>
        </p:nvSpPr>
        <p:spPr>
          <a:xfrm>
            <a:off x="10205581" y="1966417"/>
            <a:ext cx="1014792" cy="20378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06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2209"/>
            <a:ext cx="11804822" cy="5570355"/>
          </a:xfrm>
        </p:spPr>
        <p:txBody>
          <a:bodyPr/>
          <a:lstStyle/>
          <a:p>
            <a:r>
              <a:rPr lang="en-US" dirty="0"/>
              <a:t>Functions in JS can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parameter</a:t>
            </a:r>
            <a:r>
              <a:rPr lang="en-US" dirty="0"/>
              <a:t>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Function Parameter Values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63589" y="1885544"/>
            <a:ext cx="10256784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printStars(count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5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console.log("*".repeat(count));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63589" y="3797876"/>
            <a:ext cx="10256784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printStars();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*****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63589" y="4786878"/>
            <a:ext cx="10256784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printStars(2);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**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63589" y="5775880"/>
            <a:ext cx="10256784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printStars(3, 5, 8);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***</a:t>
            </a:r>
          </a:p>
        </p:txBody>
      </p:sp>
    </p:spTree>
    <p:extLst>
      <p:ext uri="{BB962C8B-B14F-4D97-AF65-F5344CB8AC3E}">
        <p14:creationId xmlns:p14="http://schemas.microsoft.com/office/powerpoint/2010/main" val="137185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Write a JS function to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square of stars 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45300" y="1866088"/>
            <a:ext cx="7471018" cy="4142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squareOfStars(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printStars(count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console.log("*" +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 *".repeat(count-1));</a:t>
            </a:r>
            <a:endParaRPr lang="en-US" sz="3000" b="1" noProof="1">
              <a:solidFill>
                <a:srgbClr val="FBEEC9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i=1; i&lt;=n;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printStars();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Square of Stars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9708364" y="1871877"/>
            <a:ext cx="1375231" cy="14282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8456612" y="2249055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Arrow: Right 13"/>
          <p:cNvSpPr/>
          <p:nvPr/>
        </p:nvSpPr>
        <p:spPr>
          <a:xfrm>
            <a:off x="9187291" y="2423491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19" name="Text Placeholder 5"/>
          <p:cNvSpPr txBox="1">
            <a:spLocks/>
          </p:cNvSpPr>
          <p:nvPr/>
        </p:nvSpPr>
        <p:spPr>
          <a:xfrm>
            <a:off x="9708365" y="3782493"/>
            <a:ext cx="1830844" cy="1881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 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8456612" y="4381755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Arrow: Right 20"/>
          <p:cNvSpPr/>
          <p:nvPr/>
        </p:nvSpPr>
        <p:spPr>
          <a:xfrm>
            <a:off x="9187291" y="4556191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1758</TotalTime>
  <Words>1875</Words>
  <Application>Microsoft Office PowerPoint</Application>
  <PresentationFormat>Custom</PresentationFormat>
  <Paragraphs>354</Paragraphs>
  <Slides>34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SoftUni 16x9</vt:lpstr>
      <vt:lpstr>Functions and Arrow Functions</vt:lpstr>
      <vt:lpstr>Table of Contents</vt:lpstr>
      <vt:lpstr>Have a Question?</vt:lpstr>
      <vt:lpstr>JavaScript Functions Overview</vt:lpstr>
      <vt:lpstr>Functions in JS</vt:lpstr>
      <vt:lpstr>Problem: Triangle of Stars</vt:lpstr>
      <vt:lpstr>Solution: Triangle of Stars</vt:lpstr>
      <vt:lpstr>Default Function Parameter Values</vt:lpstr>
      <vt:lpstr>Problem: Square of Stars</vt:lpstr>
      <vt:lpstr>Function Overloading</vt:lpstr>
      <vt:lpstr>Variable Number of Arguments</vt:lpstr>
      <vt:lpstr>Returning Values from a Function</vt:lpstr>
      <vt:lpstr>Functions Can Return Values</vt:lpstr>
      <vt:lpstr>Returning Values – Examples</vt:lpstr>
      <vt:lpstr>Problem: Symmetry Check (Palindrome)</vt:lpstr>
      <vt:lpstr>Problem: Day of Week</vt:lpstr>
      <vt:lpstr>Function Variables</vt:lpstr>
      <vt:lpstr>Variables Holding Functions</vt:lpstr>
      <vt:lpstr>Functions as Parameters</vt:lpstr>
      <vt:lpstr>Problem: Functional Calculator</vt:lpstr>
      <vt:lpstr>Problem: Functional Calculator (2)</vt:lpstr>
      <vt:lpstr>IIFE</vt:lpstr>
      <vt:lpstr>Arrow (Lambda) Functions in JS</vt:lpstr>
      <vt:lpstr>Arrow Functions</vt:lpstr>
      <vt:lpstr>Problem: Aggregate Elements</vt:lpstr>
      <vt:lpstr>Problem: Sum / Inverse Sum / Concatenate</vt:lpstr>
      <vt:lpstr>Solution: Aggregate Elements</vt:lpstr>
      <vt:lpstr>Nested Functions</vt:lpstr>
      <vt:lpstr>Problem: Words Uppercase</vt:lpstr>
      <vt:lpstr>Practice: Functions in JS</vt:lpstr>
      <vt:lpstr>Summary</vt:lpstr>
      <vt:lpstr>Functions and Arrow Functions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 and Arrow Functions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_NERO_</cp:lastModifiedBy>
  <cp:revision>178</cp:revision>
  <dcterms:created xsi:type="dcterms:W3CDTF">2014-01-02T17:00:34Z</dcterms:created>
  <dcterms:modified xsi:type="dcterms:W3CDTF">2018-05-17T18:40:44Z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